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90" r:id="rId5"/>
    <p:sldId id="277" r:id="rId6"/>
    <p:sldId id="264" r:id="rId7"/>
    <p:sldId id="293" r:id="rId8"/>
    <p:sldId id="262" r:id="rId9"/>
    <p:sldId id="292" r:id="rId10"/>
    <p:sldId id="268" r:id="rId11"/>
    <p:sldId id="260" r:id="rId12"/>
    <p:sldId id="295" r:id="rId13"/>
    <p:sldId id="296"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6" autoAdjust="0"/>
    <p:restoredTop sz="93204" autoAdjust="0"/>
  </p:normalViewPr>
  <p:slideViewPr>
    <p:cSldViewPr snapToGrid="0">
      <p:cViewPr varScale="1">
        <p:scale>
          <a:sx n="83" d="100"/>
          <a:sy n="83" d="100"/>
        </p:scale>
        <p:origin x="120" y="24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3/26/2024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17653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03876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26690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752618" y="4315236"/>
            <a:ext cx="6154377" cy="1580243"/>
          </a:xfrm>
        </p:spPr>
        <p:txBody>
          <a:bodyPr>
            <a:normAutofit/>
          </a:bodyPr>
          <a:lstStyle/>
          <a:p>
            <a:r>
              <a:rPr lang="en-US" dirty="0">
                <a:ea typeface="DengXian Light" panose="02010600030101010101" pitchFamily="2" charset="-122"/>
                <a:cs typeface="Times New Roman" panose="02020603050405020304" pitchFamily="18" charset="0"/>
              </a:rPr>
              <a:t>Osborne </a:t>
            </a:r>
            <a:br>
              <a:rPr lang="en-US" dirty="0">
                <a:ea typeface="DengXian Light" panose="02010600030101010101" pitchFamily="2" charset="-122"/>
                <a:cs typeface="Times New Roman" panose="02020603050405020304" pitchFamily="18" charset="0"/>
              </a:rPr>
            </a:br>
            <a:r>
              <a:rPr lang="en-US" dirty="0">
                <a:ea typeface="DengXian Light" panose="02010600030101010101" pitchFamily="2" charset="-122"/>
                <a:cs typeface="Times New Roman" panose="02020603050405020304" pitchFamily="18" charset="0"/>
              </a:rPr>
              <a:t>health care</a:t>
            </a:r>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6432DA3-D4C2-45AE-A240-C26F75FD5276}"/>
              </a:ext>
            </a:extLst>
          </p:cNvPr>
          <p:cNvPicPr>
            <a:picLocks noChangeAspect="1"/>
          </p:cNvPicPr>
          <p:nvPr/>
        </p:nvPicPr>
        <p:blipFill>
          <a:blip r:embed="rId4"/>
          <a:stretch>
            <a:fillRect/>
          </a:stretch>
        </p:blipFill>
        <p:spPr>
          <a:xfrm>
            <a:off x="6371771" y="811059"/>
            <a:ext cx="3356589" cy="3209397"/>
          </a:xfrm>
          <a:prstGeom prst="rect">
            <a:avLst/>
          </a:prstGeom>
        </p:spPr>
      </p:pic>
    </p:spTree>
    <p:extLst>
      <p:ext uri="{BB962C8B-B14F-4D97-AF65-F5344CB8AC3E}">
        <p14:creationId xmlns:p14="http://schemas.microsoft.com/office/powerpoint/2010/main" val="1329539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886403" y="460682"/>
            <a:ext cx="9866540" cy="845604"/>
          </a:xfrm>
        </p:spPr>
        <p:txBody>
          <a:bodyPr>
            <a:normAutofit/>
          </a:bodyPr>
          <a:lstStyle/>
          <a:p>
            <a:r>
              <a:rPr lang="en-US" dirty="0"/>
              <a:t>recommendations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sp>
        <p:nvSpPr>
          <p:cNvPr id="3" name="Text Placeholder 2">
            <a:extLst>
              <a:ext uri="{FF2B5EF4-FFF2-40B4-BE49-F238E27FC236}">
                <a16:creationId xmlns:a16="http://schemas.microsoft.com/office/drawing/2014/main" id="{CD19F7DF-5BA9-4EAE-B2F7-41F553D543F2}"/>
              </a:ext>
            </a:extLst>
          </p:cNvPr>
          <p:cNvSpPr>
            <a:spLocks noGrp="1"/>
          </p:cNvSpPr>
          <p:nvPr>
            <p:ph type="body" sz="quarter" idx="14"/>
          </p:nvPr>
        </p:nvSpPr>
        <p:spPr>
          <a:xfrm>
            <a:off x="1756230" y="1553030"/>
            <a:ext cx="9662884" cy="4673600"/>
          </a:xfrm>
        </p:spPr>
        <p:txBody>
          <a:bodyPr>
            <a:noAutofit/>
          </a:bodyPr>
          <a:lstStyle/>
          <a:p>
            <a:pPr marL="0" indent="0">
              <a:buNone/>
            </a:pPr>
            <a:r>
              <a:rPr lang="en-US" sz="2000" dirty="0"/>
              <a:t>Screening</a:t>
            </a:r>
          </a:p>
          <a:p>
            <a:pPr>
              <a:buFont typeface="Arial" panose="020B0604020202020204" pitchFamily="34" charset="0"/>
              <a:buChar char="•"/>
            </a:pPr>
            <a:r>
              <a:rPr lang="en-US" sz="2000" dirty="0"/>
              <a:t>Implement regular screening programs for sleep disorders.</a:t>
            </a:r>
          </a:p>
          <a:p>
            <a:pPr>
              <a:buFont typeface="Arial" panose="020B0604020202020204" pitchFamily="34" charset="0"/>
              <a:buChar char="•"/>
            </a:pPr>
            <a:r>
              <a:rPr lang="en-US" sz="2000" dirty="0"/>
              <a:t>Utilize validated questionnaires and screening tools to identify individuals at risk for sleep apnea and insomnia.</a:t>
            </a:r>
          </a:p>
          <a:p>
            <a:pPr marL="0" indent="0">
              <a:buNone/>
            </a:pPr>
            <a:r>
              <a:rPr lang="en-US" sz="2000" dirty="0"/>
              <a:t>Education</a:t>
            </a:r>
          </a:p>
          <a:p>
            <a:pPr>
              <a:buFont typeface="Arial" panose="020B0604020202020204" pitchFamily="34" charset="0"/>
              <a:buChar char="•"/>
            </a:pPr>
            <a:r>
              <a:rPr lang="en-US" sz="2000" dirty="0"/>
              <a:t>Increase public awareness about the signs and symptoms of sleep disorders.</a:t>
            </a:r>
          </a:p>
          <a:p>
            <a:pPr>
              <a:buFont typeface="Arial" panose="020B0604020202020204" pitchFamily="34" charset="0"/>
              <a:buChar char="•"/>
            </a:pPr>
            <a:r>
              <a:rPr lang="en-US" sz="2000" dirty="0"/>
              <a:t>Provide education to healthcare providers about the latest guidelines for the diagnosis and management of sleep disorders.</a:t>
            </a:r>
          </a:p>
          <a:p>
            <a:pPr marL="0" indent="0">
              <a:buNone/>
            </a:pPr>
            <a:r>
              <a:rPr lang="en-US" sz="2000" dirty="0"/>
              <a:t>Collaboration</a:t>
            </a:r>
          </a:p>
          <a:p>
            <a:pPr>
              <a:buFont typeface="Arial" panose="020B0604020202020204" pitchFamily="34" charset="0"/>
              <a:buChar char="•"/>
            </a:pPr>
            <a:r>
              <a:rPr lang="en-US" sz="2000" dirty="0"/>
              <a:t>Encourage collaboration between health sectors to ensure timely and accurate diagnosis of sleep disorders.</a:t>
            </a:r>
          </a:p>
          <a:p>
            <a:pPr>
              <a:buFont typeface="Arial" panose="020B0604020202020204" pitchFamily="34" charset="0"/>
              <a:buChar char="•"/>
            </a:pPr>
            <a:r>
              <a:rPr lang="en-US" sz="2000" dirty="0"/>
              <a:t>Develop care teams to provide comprehensive care for individuals with sleep disorders.</a:t>
            </a:r>
          </a:p>
        </p:txBody>
      </p:sp>
    </p:spTree>
    <p:extLst>
      <p:ext uri="{BB962C8B-B14F-4D97-AF65-F5344CB8AC3E}">
        <p14:creationId xmlns:p14="http://schemas.microsoft.com/office/powerpoint/2010/main" val="1203038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802743"/>
            <a:ext cx="5874746" cy="1650999"/>
          </a:xfrm>
        </p:spPr>
        <p:txBody>
          <a:bodyPr bIns="0">
            <a:normAutofit/>
          </a:bodyPr>
          <a:lstStyle/>
          <a:p>
            <a:r>
              <a:rPr lang="en-US" sz="1600" dirty="0"/>
              <a:t>Joseph Oladimeji</a:t>
            </a:r>
          </a:p>
          <a:p>
            <a:r>
              <a:rPr lang="en-US" sz="1600" dirty="0"/>
              <a:t>samueloladimeji36@gmail.com</a:t>
            </a:r>
          </a:p>
          <a:p>
            <a:r>
              <a:rPr lang="en-US" sz="1600" dirty="0"/>
              <a:t>https://www.linkedin.com/in/oladimeji-joseph-936022280/</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Introduction</a:t>
            </a:r>
          </a:p>
          <a:p>
            <a:r>
              <a:rPr lang="en-US" dirty="0"/>
              <a:t>Problem statement</a:t>
            </a:r>
          </a:p>
          <a:p>
            <a:r>
              <a:rPr lang="en-US" dirty="0"/>
              <a:t>Goals and objectives</a:t>
            </a:r>
          </a:p>
          <a:p>
            <a:r>
              <a:rPr lang="en-US" dirty="0"/>
              <a:t>Insights</a:t>
            </a:r>
          </a:p>
          <a:p>
            <a:r>
              <a:rPr lang="en-US" dirty="0"/>
              <a:t>Recommendations</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52287" y="1215426"/>
            <a:ext cx="6589150" cy="947202"/>
          </a:xfrm>
        </p:spPr>
        <p:txBody>
          <a:bodyPr/>
          <a:lstStyle/>
          <a:p>
            <a:r>
              <a:rPr lang="en-US" dirty="0"/>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834572" y="2681742"/>
            <a:ext cx="6597650" cy="3295650"/>
          </a:xfrm>
        </p:spPr>
        <p:txBody>
          <a:bodyPr vert="horz" lIns="91440" tIns="45720" rIns="91440" bIns="45720" rtlCol="0" anchor="t">
            <a:normAutofit/>
          </a:bodyPr>
          <a:lstStyle/>
          <a:p>
            <a:r>
              <a:rPr lang="en-US" sz="2200" dirty="0"/>
              <a:t>This project focuses on analyzing the sleep disorders of patients to gain insights into their prevalence, causes, and impacts. Sleep disorders are increasingly recognized as significant health issues affecting a large portion of the population. Through this analysis, we aim to contribute to the understanding and management of these disorders, ultimately improving the quality of life for those affected.</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52287" y="1215426"/>
            <a:ext cx="6589150" cy="947202"/>
          </a:xfrm>
        </p:spPr>
        <p:txBody>
          <a:bodyPr/>
          <a:lstStyle/>
          <a:p>
            <a:r>
              <a:rPr lang="en-US" dirty="0"/>
              <a:t>Problem Statement</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834572" y="2681742"/>
            <a:ext cx="6597650" cy="2717572"/>
          </a:xfrm>
        </p:spPr>
        <p:txBody>
          <a:bodyPr vert="horz" lIns="91440" tIns="45720" rIns="91440" bIns="45720" rtlCol="0" anchor="t">
            <a:normAutofit/>
          </a:bodyPr>
          <a:lstStyle/>
          <a:p>
            <a:r>
              <a:rPr lang="en-US" sz="2200" dirty="0"/>
              <a:t>This project is aimed at addressing the lack of comprehensive data analysis and understanding of sleep disorders among patients. Despite the prevalence of these disorders, there is a gap in knowledge regarding their specific types, factors influencing their development, and effective methods for their diagnosis and treatment. This project seeks to fill that gap by providing a detailed analysis of sleep disorders based on available patient data.</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25065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052641" y="799986"/>
            <a:ext cx="7606895" cy="785132"/>
          </a:xfrm>
        </p:spPr>
        <p:txBody>
          <a:bodyPr>
            <a:normAutofit/>
          </a:bodyPr>
          <a:lstStyle/>
          <a:p>
            <a:r>
              <a:rPr lang="en-US" sz="4400" dirty="0"/>
              <a:t>Goals and Objectives</a:t>
            </a:r>
            <a:r>
              <a:rPr lang="en-US" dirty="0"/>
              <a: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9498" y="2191657"/>
            <a:ext cx="7615274" cy="3106057"/>
          </a:xfrm>
        </p:spPr>
        <p:txBody>
          <a:bodyPr>
            <a:noAutofit/>
          </a:bodyPr>
          <a:lstStyle/>
          <a:p>
            <a:pPr marL="0" indent="0">
              <a:buNone/>
            </a:pPr>
            <a:r>
              <a:rPr lang="en-US" sz="2200" dirty="0"/>
              <a:t>The primary goal of this project is to analyze the dataset on sleep disorders to identify patterns, correlations, and factors associated with different types of sleep disorders. Specifically, we aim to:</a:t>
            </a:r>
          </a:p>
          <a:p>
            <a:r>
              <a:rPr lang="en-US" sz="2200" dirty="0"/>
              <a:t>Identify the most common types of sleep disorders present in the dataset.</a:t>
            </a:r>
          </a:p>
          <a:p>
            <a:r>
              <a:rPr lang="en-US" sz="2200" dirty="0"/>
              <a:t>Develop predictive models to help diagnose specific sleep disorders based on patient data.</a:t>
            </a:r>
          </a:p>
          <a:p>
            <a:r>
              <a:rPr lang="en-US" sz="2200" dirty="0"/>
              <a:t>Provide insights and recommendations for healthcare professionals to improve the diagnosis and treatment of sleep disorders.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501651"/>
            <a:ext cx="10668000" cy="703036"/>
          </a:xfrm>
        </p:spPr>
        <p:txBody>
          <a:bodyPr>
            <a:normAutofit/>
          </a:bodyPr>
          <a:lstStyle/>
          <a:p>
            <a:r>
              <a:rPr lang="en-US" sz="4000" dirty="0"/>
              <a:t>Overview</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10" name="Picture 9">
            <a:extLst>
              <a:ext uri="{FF2B5EF4-FFF2-40B4-BE49-F238E27FC236}">
                <a16:creationId xmlns:a16="http://schemas.microsoft.com/office/drawing/2014/main" id="{D4601AD0-E6B7-4EA6-AABC-4D7B4C72F3D1}"/>
              </a:ext>
            </a:extLst>
          </p:cNvPr>
          <p:cNvPicPr>
            <a:picLocks noChangeAspect="1"/>
          </p:cNvPicPr>
          <p:nvPr/>
        </p:nvPicPr>
        <p:blipFill>
          <a:blip r:embed="rId3"/>
          <a:stretch>
            <a:fillRect/>
          </a:stretch>
        </p:blipFill>
        <p:spPr>
          <a:xfrm>
            <a:off x="870857" y="1349829"/>
            <a:ext cx="10325918" cy="5006521"/>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17141"/>
            <a:ext cx="9389288" cy="1048802"/>
          </a:xfrm>
        </p:spPr>
        <p:txBody>
          <a:bodyPr>
            <a:noAutofit/>
          </a:bodyPr>
          <a:lstStyle/>
          <a:p>
            <a:r>
              <a:rPr lang="en-US" sz="3200" dirty="0"/>
              <a:t>individuals with sleep disorders in different occupation categories?</a:t>
            </a:r>
            <a:br>
              <a:rPr lang="en-US" sz="3200" dirty="0"/>
            </a:br>
            <a:endParaRPr lang="en-US" sz="3200"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11" name="Picture 10">
            <a:extLst>
              <a:ext uri="{FF2B5EF4-FFF2-40B4-BE49-F238E27FC236}">
                <a16:creationId xmlns:a16="http://schemas.microsoft.com/office/drawing/2014/main" id="{B16890AD-DFAF-44DD-AC37-84CF90ADC803}"/>
              </a:ext>
            </a:extLst>
          </p:cNvPr>
          <p:cNvPicPr>
            <a:picLocks noChangeAspect="1"/>
          </p:cNvPicPr>
          <p:nvPr/>
        </p:nvPicPr>
        <p:blipFill>
          <a:blip r:embed="rId3"/>
          <a:stretch>
            <a:fillRect/>
          </a:stretch>
        </p:blipFill>
        <p:spPr>
          <a:xfrm>
            <a:off x="1480457" y="1765481"/>
            <a:ext cx="8331200" cy="4590869"/>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1088571" y="591312"/>
            <a:ext cx="10225314" cy="1339088"/>
          </a:xfrm>
        </p:spPr>
        <p:txBody>
          <a:bodyPr>
            <a:normAutofit/>
          </a:bodyPr>
          <a:lstStyle/>
          <a:p>
            <a:r>
              <a:rPr lang="en-US" sz="4000" dirty="0"/>
              <a:t>Average age group​ by BMI and sleep disorder</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a:extLst>
              <a:ext uri="{FF2B5EF4-FFF2-40B4-BE49-F238E27FC236}">
                <a16:creationId xmlns:a16="http://schemas.microsoft.com/office/drawing/2014/main" id="{556657B1-619C-4E94-8517-8A53D2356208}"/>
              </a:ext>
            </a:extLst>
          </p:cNvPr>
          <p:cNvPicPr>
            <a:picLocks noChangeAspect="1"/>
          </p:cNvPicPr>
          <p:nvPr/>
        </p:nvPicPr>
        <p:blipFill>
          <a:blip r:embed="rId3"/>
          <a:stretch>
            <a:fillRect/>
          </a:stretch>
        </p:blipFill>
        <p:spPr>
          <a:xfrm>
            <a:off x="1843315" y="2059975"/>
            <a:ext cx="8505370" cy="4296375"/>
          </a:xfrm>
          <a:prstGeom prst="rect">
            <a:avLst/>
          </a:prstGeom>
        </p:spPr>
      </p:pic>
    </p:spTree>
    <p:extLst>
      <p:ext uri="{BB962C8B-B14F-4D97-AF65-F5344CB8AC3E}">
        <p14:creationId xmlns:p14="http://schemas.microsoft.com/office/powerpoint/2010/main" val="566997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886403" y="460682"/>
            <a:ext cx="9866540" cy="860118"/>
          </a:xfrm>
        </p:spPr>
        <p:txBody>
          <a:bodyPr>
            <a:normAutofit/>
          </a:bodyPr>
          <a:lstStyle/>
          <a:p>
            <a:r>
              <a:rPr lang="en-US" dirty="0"/>
              <a:t>insights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sp>
        <p:nvSpPr>
          <p:cNvPr id="3" name="Text Placeholder 2">
            <a:extLst>
              <a:ext uri="{FF2B5EF4-FFF2-40B4-BE49-F238E27FC236}">
                <a16:creationId xmlns:a16="http://schemas.microsoft.com/office/drawing/2014/main" id="{CD19F7DF-5BA9-4EAE-B2F7-41F553D543F2}"/>
              </a:ext>
            </a:extLst>
          </p:cNvPr>
          <p:cNvSpPr>
            <a:spLocks noGrp="1"/>
          </p:cNvSpPr>
          <p:nvPr>
            <p:ph type="body" sz="quarter" idx="14"/>
          </p:nvPr>
        </p:nvSpPr>
        <p:spPr>
          <a:xfrm>
            <a:off x="1756230" y="1553030"/>
            <a:ext cx="9662884" cy="4673600"/>
          </a:xfrm>
        </p:spPr>
        <p:txBody>
          <a:bodyPr>
            <a:noAutofit/>
          </a:bodyPr>
          <a:lstStyle/>
          <a:p>
            <a:pPr marL="0" indent="0">
              <a:buNone/>
            </a:pPr>
            <a:r>
              <a:rPr lang="en-US" sz="2200" dirty="0"/>
              <a:t>Sleep Apnea</a:t>
            </a:r>
          </a:p>
          <a:p>
            <a:pPr>
              <a:buFont typeface="Arial" panose="020B0604020202020204" pitchFamily="34" charset="0"/>
              <a:buChar char="•"/>
            </a:pPr>
            <a:r>
              <a:rPr lang="en-US" sz="2200" dirty="0"/>
              <a:t>Sleep apnea is a common sleep disorder characterized by pauses in breathing or shallow breathing during sleep.</a:t>
            </a:r>
          </a:p>
          <a:p>
            <a:pPr>
              <a:buFont typeface="Arial" panose="020B0604020202020204" pitchFamily="34" charset="0"/>
              <a:buChar char="•"/>
            </a:pPr>
            <a:r>
              <a:rPr lang="en-US" sz="2200" dirty="0"/>
              <a:t>Untreated sleep apnea can lead to serious health issues such as high blood pressure, heart disease, stroke, diabetes, and depression.</a:t>
            </a:r>
          </a:p>
          <a:p>
            <a:pPr marL="0" indent="0">
              <a:buNone/>
            </a:pPr>
            <a:r>
              <a:rPr lang="en-US" sz="2200" dirty="0"/>
              <a:t>Insomnia</a:t>
            </a:r>
          </a:p>
          <a:p>
            <a:pPr>
              <a:buFont typeface="Arial" panose="020B0604020202020204" pitchFamily="34" charset="0"/>
              <a:buChar char="•"/>
            </a:pPr>
            <a:r>
              <a:rPr lang="en-US" sz="2200" dirty="0"/>
              <a:t>Insomnia is a sleep disorder characterized by difficulty falling asleep or staying asleep, or waking up too early and not being able to get back to sleep.</a:t>
            </a:r>
          </a:p>
          <a:p>
            <a:pPr>
              <a:buFont typeface="Arial" panose="020B0604020202020204" pitchFamily="34" charset="0"/>
              <a:buChar char="•"/>
            </a:pPr>
            <a:r>
              <a:rPr lang="en-US" sz="2200" dirty="0"/>
              <a:t>Chronic insomnia can lead to daytime sleepiness, irritability, and difficulty concentrating.</a:t>
            </a:r>
          </a:p>
        </p:txBody>
      </p:sp>
    </p:spTree>
    <p:extLst>
      <p:ext uri="{BB962C8B-B14F-4D97-AF65-F5344CB8AC3E}">
        <p14:creationId xmlns:p14="http://schemas.microsoft.com/office/powerpoint/2010/main" val="2079859617"/>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154</TotalTime>
  <Words>477</Words>
  <Application>Microsoft Office PowerPoint</Application>
  <PresentationFormat>Widescreen</PresentationFormat>
  <Paragraphs>60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Calibri</vt:lpstr>
      <vt:lpstr>Custom</vt:lpstr>
      <vt:lpstr>Osborne  health care</vt:lpstr>
      <vt:lpstr>Agenda</vt:lpstr>
      <vt:lpstr>Introduction</vt:lpstr>
      <vt:lpstr>Problem Statement</vt:lpstr>
      <vt:lpstr>Goals and Objectives​</vt:lpstr>
      <vt:lpstr>Overview</vt:lpstr>
      <vt:lpstr>individuals with sleep disorders in different occupation categories? </vt:lpstr>
      <vt:lpstr>Average age group​ by BMI and sleep disorder</vt:lpstr>
      <vt:lpstr>insights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Oladimeji</dc:creator>
  <cp:lastModifiedBy>Oladimeji</cp:lastModifiedBy>
  <cp:revision>14</cp:revision>
  <dcterms:created xsi:type="dcterms:W3CDTF">2024-03-25T20:30:11Z</dcterms:created>
  <dcterms:modified xsi:type="dcterms:W3CDTF">2024-03-26T00:16:59Z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